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 (MS)" panose="020B0604020202020204" charset="0"/>
      <p:regular r:id="rId7"/>
    </p:embeddedFont>
    <p:embeddedFont>
      <p:font typeface="Calibri (MS) Bold" panose="020B0604020202020204" charset="0"/>
      <p:regular r:id="rId8"/>
    </p:embeddedFont>
    <p:embeddedFont>
      <p:font typeface="Canva Sans 2" panose="020B0604020202020204" charset="0"/>
      <p:regular r:id="rId9"/>
    </p:embeddedFont>
    <p:embeddedFont>
      <p:font typeface="Codec Pro ExtraBol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3.svg"/><Relationship Id="rId7" Type="http://schemas.openxmlformats.org/officeDocument/2006/relationships/image" Target="../media/image10.svg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9.svg"/><Relationship Id="rId5" Type="http://schemas.openxmlformats.org/officeDocument/2006/relationships/image" Target="../media/image15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87100" y="3086100"/>
            <a:ext cx="7200900" cy="7200900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810113" y="2652012"/>
            <a:ext cx="1276987" cy="1276987"/>
          </a:xfrm>
          <a:custGeom>
            <a:avLst/>
            <a:gdLst/>
            <a:ahLst/>
            <a:cxnLst/>
            <a:rect l="l" t="t" r="r" b="b"/>
            <a:pathLst>
              <a:path w="1276987" h="1276987">
                <a:moveTo>
                  <a:pt x="0" y="0"/>
                </a:moveTo>
                <a:lnTo>
                  <a:pt x="1276987" y="0"/>
                </a:lnTo>
                <a:lnTo>
                  <a:pt x="1276987" y="1276987"/>
                </a:lnTo>
                <a:lnTo>
                  <a:pt x="0" y="12769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329582" y="1028700"/>
            <a:ext cx="1264709" cy="1264709"/>
          </a:xfrm>
          <a:custGeom>
            <a:avLst/>
            <a:gdLst/>
            <a:ahLst/>
            <a:cxnLst/>
            <a:rect l="l" t="t" r="r" b="b"/>
            <a:pathLst>
              <a:path w="1264709" h="1264709">
                <a:moveTo>
                  <a:pt x="0" y="0"/>
                </a:moveTo>
                <a:lnTo>
                  <a:pt x="1264709" y="0"/>
                </a:lnTo>
                <a:lnTo>
                  <a:pt x="1264709" y="1264709"/>
                </a:lnTo>
                <a:lnTo>
                  <a:pt x="0" y="1264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720864" y="1427539"/>
            <a:ext cx="482144" cy="467032"/>
          </a:xfrm>
          <a:custGeom>
            <a:avLst/>
            <a:gdLst/>
            <a:ahLst/>
            <a:cxnLst/>
            <a:rect l="l" t="t" r="r" b="b"/>
            <a:pathLst>
              <a:path w="482144" h="467032">
                <a:moveTo>
                  <a:pt x="0" y="0"/>
                </a:moveTo>
                <a:lnTo>
                  <a:pt x="482145" y="0"/>
                </a:lnTo>
                <a:lnTo>
                  <a:pt x="482145" y="467031"/>
                </a:lnTo>
                <a:lnTo>
                  <a:pt x="0" y="4670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682761">
            <a:off x="-1383321" y="-18594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22956" y="6564251"/>
            <a:ext cx="8883055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76"/>
              </a:lnSpc>
            </a:pPr>
            <a:r>
              <a:rPr lang="en-US" sz="4230" spc="287" dirty="0">
                <a:solidFill>
                  <a:srgbClr val="F35000"/>
                </a:solidFill>
                <a:latin typeface="Codec Pro ExtraBold"/>
              </a:rPr>
              <a:t>Express Bike Works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2956" y="2836827"/>
            <a:ext cx="7866902" cy="348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148"/>
              </a:lnSpc>
            </a:pPr>
            <a:r>
              <a:rPr lang="en-US" sz="10957" spc="745" dirty="0">
                <a:solidFill>
                  <a:srgbClr val="000000"/>
                </a:solidFill>
                <a:latin typeface="Codec Pro ExtraBold"/>
              </a:rPr>
              <a:t>Channel Decision</a:t>
            </a:r>
          </a:p>
        </p:txBody>
      </p:sp>
      <p:sp>
        <p:nvSpPr>
          <p:cNvPr id="10" name="Freeform 10"/>
          <p:cNvSpPr/>
          <p:nvPr/>
        </p:nvSpPr>
        <p:spPr>
          <a:xfrm>
            <a:off x="7623596" y="6224462"/>
            <a:ext cx="1082602" cy="1082602"/>
          </a:xfrm>
          <a:custGeom>
            <a:avLst/>
            <a:gdLst/>
            <a:ahLst/>
            <a:cxnLst/>
            <a:rect l="l" t="t" r="r" b="b"/>
            <a:pathLst>
              <a:path w="1082602" h="1082602">
                <a:moveTo>
                  <a:pt x="0" y="0"/>
                </a:moveTo>
                <a:lnTo>
                  <a:pt x="1082602" y="0"/>
                </a:lnTo>
                <a:lnTo>
                  <a:pt x="1082602" y="1082603"/>
                </a:lnTo>
                <a:lnTo>
                  <a:pt x="0" y="10826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71671">
            <a:off x="15494187" y="1808091"/>
            <a:ext cx="1286811" cy="1099839"/>
          </a:xfrm>
          <a:custGeom>
            <a:avLst/>
            <a:gdLst/>
            <a:ahLst/>
            <a:cxnLst/>
            <a:rect l="l" t="t" r="r" b="b"/>
            <a:pathLst>
              <a:path w="1286811" h="1099839">
                <a:moveTo>
                  <a:pt x="0" y="0"/>
                </a:moveTo>
                <a:lnTo>
                  <a:pt x="1286812" y="0"/>
                </a:lnTo>
                <a:lnTo>
                  <a:pt x="1286812" y="1099839"/>
                </a:lnTo>
                <a:lnTo>
                  <a:pt x="0" y="10998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383068" y="1667238"/>
            <a:ext cx="12783099" cy="3033023"/>
            <a:chOff x="0" y="-161925"/>
            <a:chExt cx="2581253" cy="6124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81253" cy="267384"/>
            </a:xfrm>
            <a:custGeom>
              <a:avLst/>
              <a:gdLst/>
              <a:ahLst/>
              <a:cxnLst/>
              <a:rect l="l" t="t" r="r" b="b"/>
              <a:pathLst>
                <a:path w="2581253" h="267384">
                  <a:moveTo>
                    <a:pt x="30887" y="0"/>
                  </a:moveTo>
                  <a:lnTo>
                    <a:pt x="2550366" y="0"/>
                  </a:lnTo>
                  <a:cubicBezTo>
                    <a:pt x="2558558" y="0"/>
                    <a:pt x="2566414" y="3254"/>
                    <a:pt x="2572207" y="9047"/>
                  </a:cubicBezTo>
                  <a:cubicBezTo>
                    <a:pt x="2577999" y="14839"/>
                    <a:pt x="2581253" y="22696"/>
                    <a:pt x="2581253" y="30887"/>
                  </a:cubicBezTo>
                  <a:lnTo>
                    <a:pt x="2581253" y="236497"/>
                  </a:lnTo>
                  <a:cubicBezTo>
                    <a:pt x="2581253" y="244689"/>
                    <a:pt x="2577999" y="252545"/>
                    <a:pt x="2572207" y="258337"/>
                  </a:cubicBezTo>
                  <a:cubicBezTo>
                    <a:pt x="2566414" y="264130"/>
                    <a:pt x="2558558" y="267384"/>
                    <a:pt x="2550366" y="267384"/>
                  </a:cubicBezTo>
                  <a:lnTo>
                    <a:pt x="30887" y="267384"/>
                  </a:lnTo>
                  <a:cubicBezTo>
                    <a:pt x="22696" y="267384"/>
                    <a:pt x="14839" y="264130"/>
                    <a:pt x="9047" y="258337"/>
                  </a:cubicBezTo>
                  <a:cubicBezTo>
                    <a:pt x="3254" y="252545"/>
                    <a:pt x="0" y="244689"/>
                    <a:pt x="0" y="236497"/>
                  </a:cubicBezTo>
                  <a:lnTo>
                    <a:pt x="0" y="30887"/>
                  </a:lnTo>
                  <a:cubicBezTo>
                    <a:pt x="0" y="22696"/>
                    <a:pt x="3254" y="14839"/>
                    <a:pt x="9047" y="9047"/>
                  </a:cubicBezTo>
                  <a:cubicBezTo>
                    <a:pt x="14839" y="3254"/>
                    <a:pt x="22696" y="0"/>
                    <a:pt x="30887" y="0"/>
                  </a:cubicBezTo>
                  <a:close/>
                </a:path>
              </a:pathLst>
            </a:custGeom>
            <a:solidFill>
              <a:srgbClr val="FFC5A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61925"/>
              <a:ext cx="2534174" cy="612449"/>
            </a:xfrm>
            <a:prstGeom prst="rect">
              <a:avLst/>
            </a:prstGeom>
          </p:spPr>
          <p:txBody>
            <a:bodyPr lIns="66259" tIns="66259" rIns="66259" bIns="66259" rtlCol="0" anchor="ctr"/>
            <a:lstStyle/>
            <a:p>
              <a:pPr algn="ctr">
                <a:lnSpc>
                  <a:spcPts val="5732"/>
                </a:lnSpc>
              </a:pPr>
              <a:r>
                <a:rPr lang="en-US" sz="4094" spc="40" dirty="0">
                  <a:solidFill>
                    <a:srgbClr val="000000"/>
                  </a:solidFill>
                  <a:latin typeface="Calibri (MS)"/>
                </a:rPr>
                <a:t>     Whether to take services of Consultancy firm or not?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2562953" y="2311102"/>
            <a:ext cx="1640232" cy="1640232"/>
          </a:xfrm>
          <a:custGeom>
            <a:avLst/>
            <a:gdLst/>
            <a:ahLst/>
            <a:cxnLst/>
            <a:rect l="l" t="t" r="r" b="b"/>
            <a:pathLst>
              <a:path w="1640232" h="1640232">
                <a:moveTo>
                  <a:pt x="0" y="0"/>
                </a:moveTo>
                <a:lnTo>
                  <a:pt x="1640231" y="0"/>
                </a:lnTo>
                <a:lnTo>
                  <a:pt x="1640231" y="1640232"/>
                </a:lnTo>
                <a:lnTo>
                  <a:pt x="0" y="1640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4438101" y="4176190"/>
            <a:ext cx="12783099" cy="2888223"/>
            <a:chOff x="0" y="-161925"/>
            <a:chExt cx="2581253" cy="5832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81253" cy="267384"/>
            </a:xfrm>
            <a:custGeom>
              <a:avLst/>
              <a:gdLst/>
              <a:ahLst/>
              <a:cxnLst/>
              <a:rect l="l" t="t" r="r" b="b"/>
              <a:pathLst>
                <a:path w="2581253" h="267384">
                  <a:moveTo>
                    <a:pt x="30887" y="0"/>
                  </a:moveTo>
                  <a:lnTo>
                    <a:pt x="2550366" y="0"/>
                  </a:lnTo>
                  <a:cubicBezTo>
                    <a:pt x="2558558" y="0"/>
                    <a:pt x="2566414" y="3254"/>
                    <a:pt x="2572207" y="9047"/>
                  </a:cubicBezTo>
                  <a:cubicBezTo>
                    <a:pt x="2577999" y="14839"/>
                    <a:pt x="2581253" y="22696"/>
                    <a:pt x="2581253" y="30887"/>
                  </a:cubicBezTo>
                  <a:lnTo>
                    <a:pt x="2581253" y="236497"/>
                  </a:lnTo>
                  <a:cubicBezTo>
                    <a:pt x="2581253" y="244689"/>
                    <a:pt x="2577999" y="252545"/>
                    <a:pt x="2572207" y="258337"/>
                  </a:cubicBezTo>
                  <a:cubicBezTo>
                    <a:pt x="2566414" y="264130"/>
                    <a:pt x="2558558" y="267384"/>
                    <a:pt x="2550366" y="267384"/>
                  </a:cubicBezTo>
                  <a:lnTo>
                    <a:pt x="30887" y="267384"/>
                  </a:lnTo>
                  <a:cubicBezTo>
                    <a:pt x="22696" y="267384"/>
                    <a:pt x="14839" y="264130"/>
                    <a:pt x="9047" y="258337"/>
                  </a:cubicBezTo>
                  <a:cubicBezTo>
                    <a:pt x="3254" y="252545"/>
                    <a:pt x="0" y="244689"/>
                    <a:pt x="0" y="236497"/>
                  </a:cubicBezTo>
                  <a:lnTo>
                    <a:pt x="0" y="30887"/>
                  </a:lnTo>
                  <a:cubicBezTo>
                    <a:pt x="0" y="22696"/>
                    <a:pt x="3254" y="14839"/>
                    <a:pt x="9047" y="9047"/>
                  </a:cubicBezTo>
                  <a:cubicBezTo>
                    <a:pt x="14839" y="3254"/>
                    <a:pt x="22696" y="0"/>
                    <a:pt x="30887" y="0"/>
                  </a:cubicBezTo>
                  <a:close/>
                </a:path>
              </a:pathLst>
            </a:custGeom>
            <a:solidFill>
              <a:srgbClr val="FFC5A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61925"/>
              <a:ext cx="2533169" cy="583210"/>
            </a:xfrm>
            <a:prstGeom prst="rect">
              <a:avLst/>
            </a:prstGeom>
          </p:spPr>
          <p:txBody>
            <a:bodyPr lIns="66259" tIns="66259" rIns="66259" bIns="66259" rtlCol="0" anchor="ctr"/>
            <a:lstStyle/>
            <a:p>
              <a:pPr algn="ctr">
                <a:lnSpc>
                  <a:spcPts val="5732"/>
                </a:lnSpc>
              </a:pPr>
              <a:r>
                <a:rPr lang="en-US" sz="4094" spc="40" dirty="0">
                  <a:solidFill>
                    <a:srgbClr val="000000"/>
                  </a:solidFill>
                  <a:latin typeface="Calibri (MS)"/>
                </a:rPr>
                <a:t>   Which Distribution Channel is better for expansion?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3617985" y="4818109"/>
            <a:ext cx="1640232" cy="1640232"/>
          </a:xfrm>
          <a:custGeom>
            <a:avLst/>
            <a:gdLst/>
            <a:ahLst/>
            <a:cxnLst/>
            <a:rect l="l" t="t" r="r" b="b"/>
            <a:pathLst>
              <a:path w="1640232" h="1640232">
                <a:moveTo>
                  <a:pt x="0" y="0"/>
                </a:moveTo>
                <a:lnTo>
                  <a:pt x="1640232" y="0"/>
                </a:lnTo>
                <a:lnTo>
                  <a:pt x="1640232" y="1640232"/>
                </a:lnTo>
                <a:lnTo>
                  <a:pt x="0" y="1640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45457" y="560583"/>
            <a:ext cx="5260281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50" dirty="0">
                <a:solidFill>
                  <a:srgbClr val="F35000"/>
                </a:solidFill>
                <a:latin typeface="Calibri (MS) Bold"/>
              </a:rPr>
              <a:t>Problem Statement</a:t>
            </a:r>
          </a:p>
        </p:txBody>
      </p:sp>
      <p:sp>
        <p:nvSpPr>
          <p:cNvPr id="12" name="Freeform 12"/>
          <p:cNvSpPr/>
          <p:nvPr/>
        </p:nvSpPr>
        <p:spPr>
          <a:xfrm rot="7682761">
            <a:off x="-1383321" y="-1859499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906805" y="2608373"/>
            <a:ext cx="952528" cy="1045689"/>
          </a:xfrm>
          <a:custGeom>
            <a:avLst/>
            <a:gdLst/>
            <a:ahLst/>
            <a:cxnLst/>
            <a:rect l="l" t="t" r="r" b="b"/>
            <a:pathLst>
              <a:path w="952528" h="1045689">
                <a:moveTo>
                  <a:pt x="0" y="0"/>
                </a:moveTo>
                <a:lnTo>
                  <a:pt x="952527" y="0"/>
                </a:lnTo>
                <a:lnTo>
                  <a:pt x="952527" y="1045690"/>
                </a:lnTo>
                <a:lnTo>
                  <a:pt x="0" y="10456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943069" y="5157739"/>
            <a:ext cx="990063" cy="964862"/>
          </a:xfrm>
          <a:custGeom>
            <a:avLst/>
            <a:gdLst/>
            <a:ahLst/>
            <a:cxnLst/>
            <a:rect l="l" t="t" r="r" b="b"/>
            <a:pathLst>
              <a:path w="990063" h="964862">
                <a:moveTo>
                  <a:pt x="0" y="0"/>
                </a:moveTo>
                <a:lnTo>
                  <a:pt x="990063" y="0"/>
                </a:lnTo>
                <a:lnTo>
                  <a:pt x="990063" y="964862"/>
                </a:lnTo>
                <a:lnTo>
                  <a:pt x="0" y="9648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3617985" y="6599417"/>
            <a:ext cx="12783099" cy="2794298"/>
            <a:chOff x="0" y="-161925"/>
            <a:chExt cx="2581253" cy="5642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81253" cy="267384"/>
            </a:xfrm>
            <a:custGeom>
              <a:avLst/>
              <a:gdLst/>
              <a:ahLst/>
              <a:cxnLst/>
              <a:rect l="l" t="t" r="r" b="b"/>
              <a:pathLst>
                <a:path w="2581253" h="267384">
                  <a:moveTo>
                    <a:pt x="30887" y="0"/>
                  </a:moveTo>
                  <a:lnTo>
                    <a:pt x="2550366" y="0"/>
                  </a:lnTo>
                  <a:cubicBezTo>
                    <a:pt x="2558558" y="0"/>
                    <a:pt x="2566414" y="3254"/>
                    <a:pt x="2572207" y="9047"/>
                  </a:cubicBezTo>
                  <a:cubicBezTo>
                    <a:pt x="2577999" y="14839"/>
                    <a:pt x="2581253" y="22696"/>
                    <a:pt x="2581253" y="30887"/>
                  </a:cubicBezTo>
                  <a:lnTo>
                    <a:pt x="2581253" y="236497"/>
                  </a:lnTo>
                  <a:cubicBezTo>
                    <a:pt x="2581253" y="244689"/>
                    <a:pt x="2577999" y="252545"/>
                    <a:pt x="2572207" y="258337"/>
                  </a:cubicBezTo>
                  <a:cubicBezTo>
                    <a:pt x="2566414" y="264130"/>
                    <a:pt x="2558558" y="267384"/>
                    <a:pt x="2550366" y="267384"/>
                  </a:cubicBezTo>
                  <a:lnTo>
                    <a:pt x="30887" y="267384"/>
                  </a:lnTo>
                  <a:cubicBezTo>
                    <a:pt x="22696" y="267384"/>
                    <a:pt x="14839" y="264130"/>
                    <a:pt x="9047" y="258337"/>
                  </a:cubicBezTo>
                  <a:cubicBezTo>
                    <a:pt x="3254" y="252545"/>
                    <a:pt x="0" y="244689"/>
                    <a:pt x="0" y="236497"/>
                  </a:cubicBezTo>
                  <a:lnTo>
                    <a:pt x="0" y="30887"/>
                  </a:lnTo>
                  <a:cubicBezTo>
                    <a:pt x="0" y="22696"/>
                    <a:pt x="3254" y="14839"/>
                    <a:pt x="9047" y="9047"/>
                  </a:cubicBezTo>
                  <a:cubicBezTo>
                    <a:pt x="14839" y="3254"/>
                    <a:pt x="22696" y="0"/>
                    <a:pt x="30887" y="0"/>
                  </a:cubicBezTo>
                  <a:close/>
                </a:path>
              </a:pathLst>
            </a:custGeom>
            <a:solidFill>
              <a:srgbClr val="FFC5A8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61925"/>
              <a:ext cx="2486738" cy="564244"/>
            </a:xfrm>
            <a:prstGeom prst="rect">
              <a:avLst/>
            </a:prstGeom>
          </p:spPr>
          <p:txBody>
            <a:bodyPr lIns="66259" tIns="66259" rIns="66259" bIns="66259" rtlCol="0" anchor="ctr"/>
            <a:lstStyle/>
            <a:p>
              <a:pPr>
                <a:lnSpc>
                  <a:spcPts val="5732"/>
                </a:lnSpc>
              </a:pPr>
              <a:r>
                <a:rPr lang="en-US" sz="4094" spc="40" dirty="0">
                  <a:solidFill>
                    <a:srgbClr val="000000"/>
                  </a:solidFill>
                  <a:latin typeface="Calibri (MS)"/>
                </a:rPr>
                <a:t>      Payoffs to expect at the probable locations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2562953" y="7239391"/>
            <a:ext cx="1640232" cy="1640232"/>
          </a:xfrm>
          <a:custGeom>
            <a:avLst/>
            <a:gdLst/>
            <a:ahLst/>
            <a:cxnLst/>
            <a:rect l="l" t="t" r="r" b="b"/>
            <a:pathLst>
              <a:path w="1640232" h="1640232">
                <a:moveTo>
                  <a:pt x="0" y="0"/>
                </a:moveTo>
                <a:lnTo>
                  <a:pt x="1640231" y="0"/>
                </a:lnTo>
                <a:lnTo>
                  <a:pt x="1640231" y="1640232"/>
                </a:lnTo>
                <a:lnTo>
                  <a:pt x="0" y="1640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863335" y="7563508"/>
            <a:ext cx="1039466" cy="999778"/>
          </a:xfrm>
          <a:custGeom>
            <a:avLst/>
            <a:gdLst/>
            <a:ahLst/>
            <a:cxnLst/>
            <a:rect l="l" t="t" r="r" b="b"/>
            <a:pathLst>
              <a:path w="1039466" h="999778">
                <a:moveTo>
                  <a:pt x="0" y="0"/>
                </a:moveTo>
                <a:lnTo>
                  <a:pt x="1039467" y="0"/>
                </a:lnTo>
                <a:lnTo>
                  <a:pt x="1039467" y="999778"/>
                </a:lnTo>
                <a:lnTo>
                  <a:pt x="0" y="99977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5400000">
            <a:off x="12155240" y="4420661"/>
            <a:ext cx="6132760" cy="6132760"/>
          </a:xfrm>
          <a:custGeom>
            <a:avLst/>
            <a:gdLst/>
            <a:ahLst/>
            <a:cxnLst/>
            <a:rect l="l" t="t" r="r" b="b"/>
            <a:pathLst>
              <a:path w="6132760" h="6132760">
                <a:moveTo>
                  <a:pt x="0" y="0"/>
                </a:moveTo>
                <a:lnTo>
                  <a:pt x="6132760" y="0"/>
                </a:lnTo>
                <a:lnTo>
                  <a:pt x="6132760" y="6132760"/>
                </a:lnTo>
                <a:lnTo>
                  <a:pt x="0" y="61327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39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7139751" y="140751"/>
            <a:ext cx="1008795" cy="1008795"/>
          </a:xfrm>
          <a:custGeom>
            <a:avLst/>
            <a:gdLst/>
            <a:ahLst/>
            <a:cxnLst/>
            <a:rect l="l" t="t" r="r" b="b"/>
            <a:pathLst>
              <a:path w="1008795" h="1008795">
                <a:moveTo>
                  <a:pt x="0" y="0"/>
                </a:moveTo>
                <a:lnTo>
                  <a:pt x="1008795" y="0"/>
                </a:lnTo>
                <a:lnTo>
                  <a:pt x="1008795" y="1008795"/>
                </a:lnTo>
                <a:lnTo>
                  <a:pt x="0" y="100879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6589878" y="-937779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09"/>
                </a:lnTo>
                <a:lnTo>
                  <a:pt x="0" y="2512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1353" y="710730"/>
            <a:ext cx="12099119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50">
                <a:solidFill>
                  <a:srgbClr val="F35000"/>
                </a:solidFill>
                <a:latin typeface="Calibri (MS) Bold"/>
              </a:rPr>
              <a:t>Feasibility of Consultancy Services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1444" y="2334504"/>
            <a:ext cx="1604843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 2"/>
              </a:rPr>
              <a:t>Considered the performance of the firm by estimating the accuracy of its prediction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 2"/>
              </a:rPr>
              <a:t>Two methods for calculating accuracy - Average over 5 years &amp; Maximum in 5 years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16146" y="4668129"/>
            <a:ext cx="11163924" cy="78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 spc="41">
                <a:solidFill>
                  <a:srgbClr val="F35000"/>
                </a:solidFill>
                <a:latin typeface="Calibri (MS) Bold"/>
              </a:rPr>
              <a:t>Worthwhile but not Recommended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51647" y="7554839"/>
            <a:ext cx="8692921" cy="78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 spc="41">
                <a:solidFill>
                  <a:srgbClr val="F35000"/>
                </a:solidFill>
                <a:latin typeface="Calibri (MS) Bold"/>
              </a:rPr>
              <a:t>Value addition of Rs. 6,326 per month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3891" y="5853125"/>
            <a:ext cx="1761410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2"/>
              </a:rPr>
              <a:t>Although there is positive value addition by taking consultancy services but  that is beneficial if we go with self owned stores!</a:t>
            </a:r>
          </a:p>
        </p:txBody>
      </p:sp>
      <p:sp>
        <p:nvSpPr>
          <p:cNvPr id="8" name="Freeform 8"/>
          <p:cNvSpPr/>
          <p:nvPr/>
        </p:nvSpPr>
        <p:spPr>
          <a:xfrm>
            <a:off x="125946" y="201081"/>
            <a:ext cx="993837" cy="993837"/>
          </a:xfrm>
          <a:custGeom>
            <a:avLst/>
            <a:gdLst/>
            <a:ahLst/>
            <a:cxnLst/>
            <a:rect l="l" t="t" r="r" b="b"/>
            <a:pathLst>
              <a:path w="993837" h="993837">
                <a:moveTo>
                  <a:pt x="0" y="0"/>
                </a:moveTo>
                <a:lnTo>
                  <a:pt x="993837" y="0"/>
                </a:lnTo>
                <a:lnTo>
                  <a:pt x="993837" y="993837"/>
                </a:lnTo>
                <a:lnTo>
                  <a:pt x="0" y="993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6589878" y="-937779"/>
            <a:ext cx="2512109" cy="2512109"/>
          </a:xfrm>
          <a:custGeom>
            <a:avLst/>
            <a:gdLst/>
            <a:ahLst/>
            <a:cxnLst/>
            <a:rect l="l" t="t" r="r" b="b"/>
            <a:pathLst>
              <a:path w="2512109" h="2512109">
                <a:moveTo>
                  <a:pt x="0" y="0"/>
                </a:moveTo>
                <a:lnTo>
                  <a:pt x="2512110" y="0"/>
                </a:lnTo>
                <a:lnTo>
                  <a:pt x="2512110" y="2512109"/>
                </a:lnTo>
                <a:lnTo>
                  <a:pt x="0" y="25121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946" y="201081"/>
            <a:ext cx="993837" cy="993837"/>
          </a:xfrm>
          <a:custGeom>
            <a:avLst/>
            <a:gdLst/>
            <a:ahLst/>
            <a:cxnLst/>
            <a:rect l="l" t="t" r="r" b="b"/>
            <a:pathLst>
              <a:path w="993837" h="993837">
                <a:moveTo>
                  <a:pt x="0" y="0"/>
                </a:moveTo>
                <a:lnTo>
                  <a:pt x="993837" y="0"/>
                </a:lnTo>
                <a:lnTo>
                  <a:pt x="993837" y="993837"/>
                </a:lnTo>
                <a:lnTo>
                  <a:pt x="0" y="9938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872370" y="1303456"/>
            <a:ext cx="12783099" cy="2950310"/>
            <a:chOff x="0" y="-161925"/>
            <a:chExt cx="2581253" cy="5957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81253" cy="267384"/>
            </a:xfrm>
            <a:custGeom>
              <a:avLst/>
              <a:gdLst/>
              <a:ahLst/>
              <a:cxnLst/>
              <a:rect l="l" t="t" r="r" b="b"/>
              <a:pathLst>
                <a:path w="2581253" h="267384">
                  <a:moveTo>
                    <a:pt x="30887" y="0"/>
                  </a:moveTo>
                  <a:lnTo>
                    <a:pt x="2550366" y="0"/>
                  </a:lnTo>
                  <a:cubicBezTo>
                    <a:pt x="2558558" y="0"/>
                    <a:pt x="2566414" y="3254"/>
                    <a:pt x="2572207" y="9047"/>
                  </a:cubicBezTo>
                  <a:cubicBezTo>
                    <a:pt x="2577999" y="14839"/>
                    <a:pt x="2581253" y="22696"/>
                    <a:pt x="2581253" y="30887"/>
                  </a:cubicBezTo>
                  <a:lnTo>
                    <a:pt x="2581253" y="236497"/>
                  </a:lnTo>
                  <a:cubicBezTo>
                    <a:pt x="2581253" y="244689"/>
                    <a:pt x="2577999" y="252545"/>
                    <a:pt x="2572207" y="258337"/>
                  </a:cubicBezTo>
                  <a:cubicBezTo>
                    <a:pt x="2566414" y="264130"/>
                    <a:pt x="2558558" y="267384"/>
                    <a:pt x="2550366" y="267384"/>
                  </a:cubicBezTo>
                  <a:lnTo>
                    <a:pt x="30887" y="267384"/>
                  </a:lnTo>
                  <a:cubicBezTo>
                    <a:pt x="22696" y="267384"/>
                    <a:pt x="14839" y="264130"/>
                    <a:pt x="9047" y="258337"/>
                  </a:cubicBezTo>
                  <a:cubicBezTo>
                    <a:pt x="3254" y="252545"/>
                    <a:pt x="0" y="244689"/>
                    <a:pt x="0" y="236497"/>
                  </a:cubicBezTo>
                  <a:lnTo>
                    <a:pt x="0" y="30887"/>
                  </a:lnTo>
                  <a:cubicBezTo>
                    <a:pt x="0" y="22696"/>
                    <a:pt x="3254" y="14839"/>
                    <a:pt x="9047" y="9047"/>
                  </a:cubicBezTo>
                  <a:cubicBezTo>
                    <a:pt x="14839" y="3254"/>
                    <a:pt x="22696" y="0"/>
                    <a:pt x="30887" y="0"/>
                  </a:cubicBezTo>
                  <a:close/>
                </a:path>
              </a:pathLst>
            </a:custGeom>
            <a:solidFill>
              <a:srgbClr val="FFC5A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61925"/>
              <a:ext cx="2581253" cy="595747"/>
            </a:xfrm>
            <a:prstGeom prst="rect">
              <a:avLst/>
            </a:prstGeom>
          </p:spPr>
          <p:txBody>
            <a:bodyPr lIns="66259" tIns="66259" rIns="66259" bIns="66259" rtlCol="0" anchor="ctr"/>
            <a:lstStyle/>
            <a:p>
              <a:pPr algn="ctr">
                <a:lnSpc>
                  <a:spcPts val="5732"/>
                </a:lnSpc>
              </a:pPr>
              <a:r>
                <a:rPr lang="en-US" sz="4094" spc="40" dirty="0">
                  <a:solidFill>
                    <a:srgbClr val="000000"/>
                  </a:solidFill>
                  <a:latin typeface="Calibri (MS)"/>
                </a:rPr>
                <a:t>Go with Franchise Model</a:t>
              </a:r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696053"/>
              </p:ext>
            </p:extLst>
          </p:nvPr>
        </p:nvGraphicFramePr>
        <p:xfrm>
          <a:off x="3124200" y="5674232"/>
          <a:ext cx="10515599" cy="4008612"/>
        </p:xfrm>
        <a:graphic>
          <a:graphicData uri="http://schemas.openxmlformats.org/drawingml/2006/table">
            <a:tbl>
              <a:tblPr/>
              <a:tblGrid>
                <a:gridCol w="5075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0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73792">
                <a:tc>
                  <a:txBody>
                    <a:bodyPr/>
                    <a:lstStyle/>
                    <a:p>
                      <a:pPr algn="ctr">
                        <a:lnSpc>
                          <a:spcPts val="2372"/>
                        </a:lnSpc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  <a:latin typeface="+mj-lt"/>
                        </a:rPr>
                        <a:t>Store Location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2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2"/>
                        </a:lnSpc>
                        <a:defRPr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+mj-lt"/>
                        </a:rPr>
                        <a:t>Expected Profit  per month (Rs Thousand)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72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0514">
                <a:tc>
                  <a:txBody>
                    <a:bodyPr/>
                    <a:lstStyle/>
                    <a:p>
                      <a:pPr algn="ctr">
                        <a:lnSpc>
                          <a:spcPts val="2372"/>
                        </a:lnSpc>
                        <a:defRPr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+mj-lt"/>
                        </a:rPr>
                        <a:t>Petrol Station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2"/>
                        </a:lnSpc>
                        <a:defRPr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+mj-lt"/>
                        </a:rPr>
                        <a:t>138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73792">
                <a:tc>
                  <a:txBody>
                    <a:bodyPr/>
                    <a:lstStyle/>
                    <a:p>
                      <a:pPr algn="ctr">
                        <a:lnSpc>
                          <a:spcPts val="2372"/>
                        </a:lnSpc>
                        <a:defRPr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+mj-lt"/>
                        </a:rPr>
                        <a:t>Authorized Motorcycle Service station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2"/>
                        </a:lnSpc>
                        <a:defRPr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+mj-lt"/>
                        </a:rPr>
                        <a:t>146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0514">
                <a:tc>
                  <a:txBody>
                    <a:bodyPr/>
                    <a:lstStyle/>
                    <a:p>
                      <a:pPr algn="ctr">
                        <a:lnSpc>
                          <a:spcPts val="2372"/>
                        </a:lnSpc>
                        <a:defRPr/>
                      </a:pPr>
                      <a:r>
                        <a:rPr lang="en-US" sz="2200">
                          <a:solidFill>
                            <a:schemeClr val="tx1"/>
                          </a:solidFill>
                          <a:latin typeface="+mj-lt"/>
                        </a:rPr>
                        <a:t>Other Location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72"/>
                        </a:lnSpc>
                        <a:defRPr/>
                      </a:pPr>
                      <a:r>
                        <a:rPr lang="en-US" sz="2200" dirty="0">
                          <a:solidFill>
                            <a:schemeClr val="tx1"/>
                          </a:solidFill>
                          <a:latin typeface="+mj-lt"/>
                        </a:rPr>
                        <a:t>117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119783" y="605955"/>
            <a:ext cx="12099119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  <a:spcBef>
                <a:spcPct val="0"/>
              </a:spcBef>
            </a:pPr>
            <a:r>
              <a:rPr lang="en-US" sz="5000" spc="50">
                <a:solidFill>
                  <a:srgbClr val="F35000"/>
                </a:solidFill>
                <a:latin typeface="Calibri (MS) Bold"/>
              </a:rPr>
              <a:t>Decision of Distribution Channel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7716" y="3714750"/>
            <a:ext cx="16581584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 2"/>
              </a:rPr>
              <a:t>Our recommendation is to go with Franchise Model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 2"/>
              </a:rPr>
              <a:t>The final payoff with Franchise Model is Rs 131,274 per month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 2"/>
              </a:rPr>
              <a:t>The expected payoff with different store locations for Franchise Model is: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1545" y="1485900"/>
            <a:ext cx="8056958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00"/>
              </a:lnSpc>
              <a:spcBef>
                <a:spcPct val="0"/>
              </a:spcBef>
            </a:pPr>
            <a:r>
              <a:rPr lang="en-US" sz="5000" spc="250" dirty="0">
                <a:solidFill>
                  <a:srgbClr val="F95C32"/>
                </a:solidFill>
                <a:latin typeface="Calibri (MS) Bold"/>
              </a:rPr>
              <a:t>Sensitivity Analysis</a:t>
            </a:r>
          </a:p>
        </p:txBody>
      </p:sp>
      <p:sp>
        <p:nvSpPr>
          <p:cNvPr id="3" name="Freeform 3"/>
          <p:cNvSpPr/>
          <p:nvPr/>
        </p:nvSpPr>
        <p:spPr>
          <a:xfrm rot="-5400000">
            <a:off x="12508125" y="4545225"/>
            <a:ext cx="5779875" cy="5779875"/>
          </a:xfrm>
          <a:custGeom>
            <a:avLst/>
            <a:gdLst/>
            <a:ahLst/>
            <a:cxnLst/>
            <a:rect l="l" t="t" r="r" b="b"/>
            <a:pathLst>
              <a:path w="5779875" h="5779875">
                <a:moveTo>
                  <a:pt x="0" y="0"/>
                </a:moveTo>
                <a:lnTo>
                  <a:pt x="5779875" y="0"/>
                </a:lnTo>
                <a:lnTo>
                  <a:pt x="5779875" y="5779875"/>
                </a:lnTo>
                <a:lnTo>
                  <a:pt x="0" y="5779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1163607"/>
            <a:ext cx="934283" cy="1815744"/>
          </a:xfrm>
          <a:custGeom>
            <a:avLst/>
            <a:gdLst/>
            <a:ahLst/>
            <a:cxnLst/>
            <a:rect l="l" t="t" r="r" b="b"/>
            <a:pathLst>
              <a:path w="934283" h="1815744">
                <a:moveTo>
                  <a:pt x="0" y="0"/>
                </a:moveTo>
                <a:lnTo>
                  <a:pt x="934283" y="0"/>
                </a:lnTo>
                <a:lnTo>
                  <a:pt x="934283" y="1815744"/>
                </a:lnTo>
                <a:lnTo>
                  <a:pt x="0" y="181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91546" y="3257550"/>
            <a:ext cx="16155616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nva Sans 2"/>
              </a:rPr>
              <a:t>Considering the low end as 75% and the other extreme as 125%, following are the observations:</a:t>
            </a: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000000"/>
              </a:solidFill>
              <a:latin typeface="Canva Sans 2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 2"/>
              </a:rPr>
              <a:t>In the case of consulting cost, there won't be any change in the decision to choose franchise model.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Canva Sans 2"/>
              </a:rPr>
              <a:t>As for probability of favorable markets, change isn't observed till 0.7 in the final expected payoff. From 0.8, the decision changed to self owned stores.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98944" y="8890886"/>
            <a:ext cx="12099119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50">
                <a:solidFill>
                  <a:srgbClr val="F35000"/>
                </a:solidFill>
                <a:latin typeface="Calibri (MS) Bold"/>
              </a:rPr>
              <a:t>Thank You!</a:t>
            </a:r>
          </a:p>
        </p:txBody>
      </p:sp>
      <p:sp>
        <p:nvSpPr>
          <p:cNvPr id="7" name="Freeform 7"/>
          <p:cNvSpPr/>
          <p:nvPr/>
        </p:nvSpPr>
        <p:spPr>
          <a:xfrm>
            <a:off x="125946" y="201081"/>
            <a:ext cx="993837" cy="993837"/>
          </a:xfrm>
          <a:custGeom>
            <a:avLst/>
            <a:gdLst/>
            <a:ahLst/>
            <a:cxnLst/>
            <a:rect l="l" t="t" r="r" b="b"/>
            <a:pathLst>
              <a:path w="993837" h="993837">
                <a:moveTo>
                  <a:pt x="0" y="0"/>
                </a:moveTo>
                <a:lnTo>
                  <a:pt x="993837" y="0"/>
                </a:lnTo>
                <a:lnTo>
                  <a:pt x="993837" y="993837"/>
                </a:lnTo>
                <a:lnTo>
                  <a:pt x="0" y="9938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234</Words>
  <Application>Microsoft Office PowerPoint</Application>
  <PresentationFormat>Custom</PresentationFormat>
  <Paragraphs>31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Codec Pro ExtraBold</vt:lpstr>
      <vt:lpstr>Calibri</vt:lpstr>
      <vt:lpstr>Calibri (MS) Bold</vt:lpstr>
      <vt:lpstr>Canva Sans 2</vt:lpstr>
      <vt:lpstr>Calibri (MS)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By: Team 4</dc:title>
  <cp:lastModifiedBy>Saiprabha Mittal</cp:lastModifiedBy>
  <cp:revision>5</cp:revision>
  <dcterms:created xsi:type="dcterms:W3CDTF">2006-08-16T00:00:00Z</dcterms:created>
  <dcterms:modified xsi:type="dcterms:W3CDTF">2025-07-24T06:29:04Z</dcterms:modified>
  <dc:identifier>DAFnHSjGNLM</dc:identifier>
</cp:coreProperties>
</file>